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3" r:id="rId4"/>
    <p:sldMasterId id="2147483665" r:id="rId5"/>
    <p:sldMasterId id="2147483667" r:id="rId6"/>
    <p:sldMasterId id="2147483669" r:id="rId7"/>
  </p:sldMasterIdLst>
  <p:notesMasterIdLst>
    <p:notesMasterId r:id="rId22"/>
  </p:notesMasterIdLst>
  <p:handoutMasterIdLst>
    <p:handoutMasterId r:id="rId23"/>
  </p:handoutMasterIdLst>
  <p:sldIdLst>
    <p:sldId id="256" r:id="rId8"/>
    <p:sldId id="271" r:id="rId9"/>
    <p:sldId id="370" r:id="rId10"/>
    <p:sldId id="372" r:id="rId11"/>
    <p:sldId id="369" r:id="rId12"/>
    <p:sldId id="365" r:id="rId13"/>
    <p:sldId id="380" r:id="rId14"/>
    <p:sldId id="381" r:id="rId15"/>
    <p:sldId id="374" r:id="rId16"/>
    <p:sldId id="376" r:id="rId17"/>
    <p:sldId id="377" r:id="rId18"/>
    <p:sldId id="378" r:id="rId19"/>
    <p:sldId id="379" r:id="rId20"/>
    <p:sldId id="305" r:id="rId21"/>
  </p:sldIdLst>
  <p:sldSz cx="9144000" cy="5143500" type="screen16x9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opher Cantrell" initials="CC" lastIdx="1" clrIdx="0">
    <p:extLst>
      <p:ext uri="{19B8F6BF-5375-455C-9EA6-DF929625EA0E}">
        <p15:presenceInfo xmlns:p15="http://schemas.microsoft.com/office/powerpoint/2012/main" userId="0a3921c27bcf8d0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5D9"/>
    <a:srgbClr val="FF6600"/>
    <a:srgbClr val="7F0055"/>
    <a:srgbClr val="00C000"/>
    <a:srgbClr val="B91121"/>
    <a:srgbClr val="FAFAFA"/>
    <a:srgbClr val="F7F7F7"/>
    <a:srgbClr val="EEF6F0"/>
    <a:srgbClr val="700000"/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55" autoAdjust="0"/>
    <p:restoredTop sz="82637" autoAdjust="0"/>
  </p:normalViewPr>
  <p:slideViewPr>
    <p:cSldViewPr>
      <p:cViewPr varScale="1">
        <p:scale>
          <a:sx n="112" d="100"/>
          <a:sy n="112" d="100"/>
        </p:scale>
        <p:origin x="750" y="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56"/>
    </p:cViewPr>
  </p:outlineViewPr>
  <p:notesTextViewPr>
    <p:cViewPr>
      <p:scale>
        <a:sx n="3" d="2"/>
        <a:sy n="3" d="2"/>
      </p:scale>
      <p:origin x="0" y="0"/>
    </p:cViewPr>
  </p:notesText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3DC9F07-41B7-400B-BE63-4FF003BDA9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2: Database Overview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64257F-C598-4063-95E4-6153EFD75B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673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267FA5E1-C9C8-4E37-9952-831FB29BD504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F9D47-3F66-4E6E-BC4B-D6EFACDD77F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2932A3-8367-4B3D-A6EF-B40DEEE180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673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B25DA727-4E9D-4984-95FA-DDDFC31EA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31741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2: Database Overview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673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8500"/>
            <a:ext cx="61944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663" tIns="45331" rIns="90663" bIns="45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355" y="4415081"/>
            <a:ext cx="5607691" cy="4183538"/>
          </a:xfrm>
          <a:prstGeom prst="rect">
            <a:avLst/>
          </a:prstGeom>
        </p:spPr>
        <p:txBody>
          <a:bodyPr vert="horz" lIns="90663" tIns="45331" rIns="90663" bIns="45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673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CC13F-4BBB-49EA-84E6-8F63BB2BF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42F7CD15-55F0-4AE0-B2F1-0406630079E1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</p:spTree>
    <p:extLst>
      <p:ext uri="{BB962C8B-B14F-4D97-AF65-F5344CB8AC3E}">
        <p14:creationId xmlns:p14="http://schemas.microsoft.com/office/powerpoint/2010/main" val="4155849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Here are a couple of things to think about and/or try. This is totally optional … nothing for you to send to me.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2D21A-57F1-412E-B2BC-299D381DF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C0BF5907-F0BD-45FC-B7B8-6C093E7322F9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</p:spTree>
    <p:extLst>
      <p:ext uri="{BB962C8B-B14F-4D97-AF65-F5344CB8AC3E}">
        <p14:creationId xmlns:p14="http://schemas.microsoft.com/office/powerpoint/2010/main" val="954216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some additional reading on the web. 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81C77-55F5-4650-ADAB-143FF407C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60A22FB2-3F66-4CB5-B456-5FB2FE10DE8E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</p:spTree>
    <p:extLst>
      <p:ext uri="{BB962C8B-B14F-4D97-AF65-F5344CB8AC3E}">
        <p14:creationId xmlns:p14="http://schemas.microsoft.com/office/powerpoint/2010/main" val="4210484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Variadic templates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553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Java … Java we use overloading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0178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python. Python keeps members in a dictionary … just one name (key) allowed.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4297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69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75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strings in Java … the compiler does the changing because it knows about String.</a:t>
            </a:r>
          </a:p>
          <a:p>
            <a:endParaRPr lang="en-US" dirty="0"/>
          </a:p>
          <a:p>
            <a:r>
              <a:rPr lang="en-US" dirty="0"/>
              <a:t>“equals” is the agreed upon method name (it’s in the </a:t>
            </a:r>
            <a:r>
              <a:rPr lang="en-US" dirty="0" err="1"/>
              <a:t>baseclass</a:t>
            </a:r>
            <a:r>
              <a:rPr lang="en-US" dirty="0"/>
              <a:t> of object)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1049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Might confuse you. I always use the “Class.” syntax to keep it straight in my head.</a:t>
            </a:r>
          </a:p>
          <a:p>
            <a:endParaRPr lang="en-US" dirty="0"/>
          </a:p>
          <a:p>
            <a:r>
              <a:rPr lang="en-US" dirty="0"/>
              <a:t>My recommendation: for static members, use the name of the class!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398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907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Object Oriented </a:t>
            </a:r>
            <a:r>
              <a:rPr lang="en-US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Programming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36000" t="-20000" r="-30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799" y="361950"/>
            <a:ext cx="8534401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971550"/>
            <a:ext cx="8534400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3790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616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2000" t="-6000" r="-14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631" y="702468"/>
            <a:ext cx="8382000" cy="4307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9000" t="-8000" r="-16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742950"/>
            <a:ext cx="8708231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5AWRivBk0Gw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Statics and Operators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68617"/>
            <a:ext cx="3810000" cy="2514599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Operator Overloading</a:t>
            </a:r>
          </a:p>
          <a:p>
            <a:pPr>
              <a:buFont typeface="Arial" charset="0"/>
              <a:buChar char="•"/>
            </a:pPr>
            <a:r>
              <a:rPr lang="en-US" dirty="0"/>
              <a:t>Static Members</a:t>
            </a:r>
          </a:p>
        </p:txBody>
      </p:sp>
    </p:spTree>
    <p:extLst>
      <p:ext uri="{BB962C8B-B14F-4D97-AF65-F5344CB8AC3E}">
        <p14:creationId xmlns:p14="http://schemas.microsoft.com/office/powerpoint/2010/main" val="3241329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B50A6-7567-4E10-826F-6E87E3C8E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Members (C++)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E3884-6357-452A-A456-9932D589D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A323E9-C7BC-44C2-9ED9-155F68146210}"/>
              </a:ext>
            </a:extLst>
          </p:cNvPr>
          <p:cNvSpPr/>
          <p:nvPr/>
        </p:nvSpPr>
        <p:spPr>
          <a:xfrm>
            <a:off x="457200" y="677588"/>
            <a:ext cx="4572000" cy="405264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i="1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Point::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i="1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Point::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+ 1;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lang="en-US" sz="1000" b="1" dirty="0" err="1">
                <a:solidFill>
                  <a:srgbClr val="6428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Point::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0;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&lt;&lt; </a:t>
            </a:r>
            <a:r>
              <a:rPr lang="en-US" sz="1000" b="1" dirty="0" err="1">
                <a:solidFill>
                  <a:srgbClr val="6428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a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b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c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&lt;&lt; </a:t>
            </a:r>
            <a:r>
              <a:rPr lang="en-US" sz="1000" b="1" dirty="0" err="1">
                <a:solidFill>
                  <a:srgbClr val="6428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4681AD-EE43-431B-B303-8992D5A7622A}"/>
              </a:ext>
            </a:extLst>
          </p:cNvPr>
          <p:cNvSpPr txBox="1"/>
          <p:nvPr/>
        </p:nvSpPr>
        <p:spPr>
          <a:xfrm>
            <a:off x="6172200" y="1885950"/>
            <a:ext cx="1828800" cy="2006318"/>
          </a:xfrm>
          <a:prstGeom prst="rect">
            <a:avLst/>
          </a:prstGeom>
          <a:solidFill>
            <a:srgbClr val="F3F5D9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0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</a:t>
            </a:r>
          </a:p>
          <a:p>
            <a:r>
              <a:rPr lang="en-US" dirty="0"/>
              <a:t>3</a:t>
            </a:r>
          </a:p>
        </p:txBody>
      </p:sp>
      <p:pic>
        <p:nvPicPr>
          <p:cNvPr id="7" name="Picture 2" descr="Image result for console icon">
            <a:extLst>
              <a:ext uri="{FF2B5EF4-FFF2-40B4-BE49-F238E27FC236}">
                <a16:creationId xmlns:a16="http://schemas.microsoft.com/office/drawing/2014/main" id="{28F81884-5B85-4172-8FEE-9FD717BC1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098" y="1920882"/>
            <a:ext cx="298581" cy="29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8252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E301D-F67B-4453-A65D-C1149EDDF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Members (Python)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047C37-A587-4CF6-8A21-2D2A872F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7C6E15-E0FA-4223-8C5F-77E041388776}"/>
              </a:ext>
            </a:extLst>
          </p:cNvPr>
          <p:cNvSpPr/>
          <p:nvPr/>
        </p:nvSpPr>
        <p:spPr>
          <a:xfrm>
            <a:off x="914400" y="954681"/>
            <a:ext cx="4572000" cy="38879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0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AA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'Class loaded'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get_num_created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Point._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num_created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init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Point._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+=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(Point._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AA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'HERE'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Point.get_num_created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 = Point()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 = Point()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 = Point()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Point.get_num_created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3FACF8-E3AA-4FE3-A9A0-95336DA153FD}"/>
              </a:ext>
            </a:extLst>
          </p:cNvPr>
          <p:cNvSpPr txBox="1"/>
          <p:nvPr/>
        </p:nvSpPr>
        <p:spPr>
          <a:xfrm>
            <a:off x="6400800" y="2689643"/>
            <a:ext cx="1828800" cy="2006318"/>
          </a:xfrm>
          <a:prstGeom prst="rect">
            <a:avLst/>
          </a:prstGeom>
          <a:solidFill>
            <a:srgbClr val="F3F5D9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Class loaded</a:t>
            </a:r>
          </a:p>
          <a:p>
            <a:r>
              <a:rPr lang="en-US" dirty="0"/>
              <a:t>HERE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</a:t>
            </a:r>
          </a:p>
          <a:p>
            <a:r>
              <a:rPr lang="en-US" dirty="0"/>
              <a:t>3</a:t>
            </a:r>
          </a:p>
        </p:txBody>
      </p:sp>
      <p:pic>
        <p:nvPicPr>
          <p:cNvPr id="7" name="Picture 2" descr="Image result for console icon">
            <a:extLst>
              <a:ext uri="{FF2B5EF4-FFF2-40B4-BE49-F238E27FC236}">
                <a16:creationId xmlns:a16="http://schemas.microsoft.com/office/drawing/2014/main" id="{A5FF4A0E-CFB3-4769-8310-832EC7CE6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3698" y="2724575"/>
            <a:ext cx="298581" cy="29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3594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89D5F-A462-403F-A956-FAC4DF933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Alternate Syntax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4DFDBE-CCFD-4C46-869B-2DE372D7A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300E19-87C8-458E-857B-CA29D00DEFE7}"/>
              </a:ext>
            </a:extLst>
          </p:cNvPr>
          <p:cNvSpPr/>
          <p:nvPr/>
        </p:nvSpPr>
        <p:spPr>
          <a:xfrm>
            <a:off x="457200" y="575417"/>
            <a:ext cx="3429000" cy="42013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0;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Point()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+= 1;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Point();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9BF993-C2FC-4ECF-B07A-89A4E94298AA}"/>
              </a:ext>
            </a:extLst>
          </p:cNvPr>
          <p:cNvSpPr/>
          <p:nvPr/>
        </p:nvSpPr>
        <p:spPr>
          <a:xfrm>
            <a:off x="4114800" y="666751"/>
            <a:ext cx="2743200" cy="4053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0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AA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'Class loaded'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</a:p>
          <a:p>
            <a:pPr>
              <a:lnSpc>
                <a:spcPct val="107000"/>
              </a:lnSpc>
            </a:pPr>
            <a:r>
              <a:rPr lang="en-US" sz="1000" i="1" dirty="0">
                <a:solidFill>
                  <a:srgbClr val="7D7D7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@</a:t>
            </a:r>
            <a:r>
              <a:rPr lang="en-US" sz="1000" i="1" dirty="0" err="1">
                <a:solidFill>
                  <a:srgbClr val="7D7D7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staticmethod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get_num_created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Point._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num_created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init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804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#self._</a:t>
            </a:r>
            <a:r>
              <a:rPr lang="en-US" sz="1000" dirty="0" err="1">
                <a:solidFill>
                  <a:srgbClr val="00804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num_created</a:t>
            </a:r>
            <a:r>
              <a:rPr lang="en-US" sz="1000" dirty="0">
                <a:solidFill>
                  <a:srgbClr val="00804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+= 1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Point._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+=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AA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'HERE'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Point.get_num_created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 = Point()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(a._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a.get_num_created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8A53D6-1D4C-4373-93E6-8624828EB84E}"/>
              </a:ext>
            </a:extLst>
          </p:cNvPr>
          <p:cNvSpPr/>
          <p:nvPr/>
        </p:nvSpPr>
        <p:spPr>
          <a:xfrm>
            <a:off x="5769204" y="4193474"/>
            <a:ext cx="2971800" cy="41415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TypeError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get_num_created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takes 0 positional arguments but 1 was given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1E498B-0686-45B3-9241-649D8F9087D9}"/>
              </a:ext>
            </a:extLst>
          </p:cNvPr>
          <p:cNvSpPr/>
          <p:nvPr/>
        </p:nvSpPr>
        <p:spPr>
          <a:xfrm>
            <a:off x="1023457" y="2571750"/>
            <a:ext cx="2862743" cy="41415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The static field </a:t>
            </a:r>
            <a:r>
              <a:rPr lang="en-US" sz="10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Point.numCreated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should be accessed in a static way</a:t>
            </a:r>
            <a:endParaRPr lang="en-US" sz="1100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FF92AF-5EFE-43A6-A4F5-D877FBF54CD2}"/>
              </a:ext>
            </a:extLst>
          </p:cNvPr>
          <p:cNvSpPr/>
          <p:nvPr/>
        </p:nvSpPr>
        <p:spPr>
          <a:xfrm>
            <a:off x="1518170" y="1383187"/>
            <a:ext cx="1385286" cy="323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E94BF0-16D9-4BFF-AAE7-B3530B6A9302}"/>
              </a:ext>
            </a:extLst>
          </p:cNvPr>
          <p:cNvSpPr/>
          <p:nvPr/>
        </p:nvSpPr>
        <p:spPr>
          <a:xfrm>
            <a:off x="1821956" y="3449718"/>
            <a:ext cx="1607043" cy="323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3E5ADDF-2ABB-4621-9B06-26539130BEA7}"/>
              </a:ext>
            </a:extLst>
          </p:cNvPr>
          <p:cNvSpPr/>
          <p:nvPr/>
        </p:nvSpPr>
        <p:spPr>
          <a:xfrm>
            <a:off x="5257800" y="1945516"/>
            <a:ext cx="1385286" cy="323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639D43-63DB-47CC-A924-444CA211DF3C}"/>
              </a:ext>
            </a:extLst>
          </p:cNvPr>
          <p:cNvSpPr/>
          <p:nvPr/>
        </p:nvSpPr>
        <p:spPr>
          <a:xfrm>
            <a:off x="4572000" y="3404078"/>
            <a:ext cx="1828800" cy="323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315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885C-8559-43FD-BAC7-9AC8CBE71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Alternate Syntax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5AC3A-5052-4FC8-B881-990D9DCC9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482411-7B32-42AA-88AC-38E24731222F}"/>
              </a:ext>
            </a:extLst>
          </p:cNvPr>
          <p:cNvSpPr/>
          <p:nvPr/>
        </p:nvSpPr>
        <p:spPr>
          <a:xfrm>
            <a:off x="1143000" y="885765"/>
            <a:ext cx="4572000" cy="387202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+ 1;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+ 1;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lang="en-US" sz="1000" b="1" dirty="0" err="1">
                <a:solidFill>
                  <a:srgbClr val="6428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Point::</a:t>
            </a:r>
            <a:r>
              <a:rPr lang="en-US" sz="10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0;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&lt;&lt; </a:t>
            </a:r>
            <a:r>
              <a:rPr lang="en-US" sz="1000" b="1" dirty="0" err="1">
                <a:solidFill>
                  <a:srgbClr val="6428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a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a-&gt;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&lt;&lt; </a:t>
            </a:r>
            <a:r>
              <a:rPr lang="en-US" sz="1000" b="1" dirty="0" err="1">
                <a:solidFill>
                  <a:srgbClr val="6428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7E53E-18BF-4238-83D5-779AE393A0AA}"/>
              </a:ext>
            </a:extLst>
          </p:cNvPr>
          <p:cNvSpPr/>
          <p:nvPr/>
        </p:nvSpPr>
        <p:spPr>
          <a:xfrm>
            <a:off x="2194089" y="2011504"/>
            <a:ext cx="1385286" cy="323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DB955D-E730-4273-8983-9951FADBEED2}"/>
              </a:ext>
            </a:extLst>
          </p:cNvPr>
          <p:cNvSpPr/>
          <p:nvPr/>
        </p:nvSpPr>
        <p:spPr>
          <a:xfrm>
            <a:off x="1741601" y="4094827"/>
            <a:ext cx="1595487" cy="323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760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Tinkering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4800" y="1123950"/>
            <a:ext cx="5867400" cy="2971800"/>
          </a:xfrm>
        </p:spPr>
        <p:txBody>
          <a:bodyPr/>
          <a:lstStyle/>
          <a:p>
            <a:r>
              <a:rPr lang="en-US" dirty="0"/>
              <a:t>Compare 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2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10A7B6A9-7C2B-43B0-ABC5-2FACD92A59F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4999" y="2665586"/>
            <a:ext cx="3201955" cy="2135304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438150"/>
            <a:ext cx="7391400" cy="688975"/>
          </a:xfrm>
        </p:spPr>
        <p:txBody>
          <a:bodyPr>
            <a:normAutofit/>
          </a:bodyPr>
          <a:lstStyle/>
          <a:p>
            <a:r>
              <a:rPr lang="en-US" dirty="0"/>
              <a:t>See Also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123950"/>
            <a:ext cx="8534400" cy="28194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4"/>
              </a:rPr>
              <a:t>https://www.youtube.com/watch?v=5AWRivBk0Gw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05800" y="4552950"/>
            <a:ext cx="609600" cy="274637"/>
          </a:xfrm>
        </p:spPr>
        <p:txBody>
          <a:bodyPr/>
          <a:lstStyle/>
          <a:p>
            <a:pPr algn="r"/>
            <a:fld id="{B9EA2576-3992-4A7D-AC41-AC0E2BE3E45F}" type="slidenum">
              <a:rPr lang="en-US" smtClean="0"/>
              <a:pPr algn="r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93864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FF519-EA6F-4246-A86B-3924E9604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Argument Magic (</a:t>
            </a:r>
            <a:r>
              <a:rPr lang="en-US" dirty="0" err="1"/>
              <a:t>varargs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367DE-29B7-4799-A7FE-F55C19741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73EACA-B52E-478C-B4D9-2FEC3589CAA5}"/>
              </a:ext>
            </a:extLst>
          </p:cNvPr>
          <p:cNvSpPr/>
          <p:nvPr/>
        </p:nvSpPr>
        <p:spPr>
          <a:xfrm>
            <a:off x="685800" y="784311"/>
            <a:ext cx="3782434" cy="23900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addAll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...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6A3E3E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kumimoji="0" lang="en-US" sz="1000" b="1" i="1" u="none" strike="noStrike" kern="1200" cap="none" spc="0" normalizeH="0" baseline="0" noProof="0" dirty="0" err="1">
                <a:ln>
                  <a:noFill/>
                </a:ln>
                <a:solidFill>
                  <a:srgbClr val="0000C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6A3E3E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values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C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length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6A3E3E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[0];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addAll2(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[]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6A3E3E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kumimoji="0" lang="en-US" sz="1000" b="1" i="1" u="none" strike="noStrike" kern="1200" cap="none" spc="0" normalizeH="0" baseline="0" noProof="0" dirty="0" err="1">
                <a:ln>
                  <a:noFill/>
                </a:ln>
                <a:solidFill>
                  <a:srgbClr val="0000C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6A3E3E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values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C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length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6A3E3E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[0];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addAll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(1,2,3,4);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[]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6A3E3E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{1,2,3,4};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addAll2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6A3E3E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F4EA44-978E-4485-9F88-1246ED67D81C}"/>
              </a:ext>
            </a:extLst>
          </p:cNvPr>
          <p:cNvSpPr/>
          <p:nvPr/>
        </p:nvSpPr>
        <p:spPr>
          <a:xfrm>
            <a:off x="5257800" y="973563"/>
            <a:ext cx="3429000" cy="17314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addAll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n, ...) {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50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va_list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va_start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n);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first =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va_arg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second =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va_arg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va_end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first;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 =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addAll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(1, 2, 3, 4);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3757A3-C276-4549-BA09-CDE3614307DE}"/>
              </a:ext>
            </a:extLst>
          </p:cNvPr>
          <p:cNvSpPr/>
          <p:nvPr/>
        </p:nvSpPr>
        <p:spPr>
          <a:xfrm>
            <a:off x="681326" y="3338183"/>
            <a:ext cx="3782433" cy="90813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addAll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(*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,**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kwargs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(type(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),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   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(type(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kwargs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),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kwargs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addAll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,name=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00AA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00AA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chris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00AA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,cool=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00AA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'yes'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544D13-6F95-4689-B991-B483AB44A318}"/>
              </a:ext>
            </a:extLst>
          </p:cNvPr>
          <p:cNvSpPr txBox="1"/>
          <p:nvPr/>
        </p:nvSpPr>
        <p:spPr>
          <a:xfrm>
            <a:off x="3972200" y="784311"/>
            <a:ext cx="4824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Java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43E97D-B01C-47B8-826E-BBBE23E112D4}"/>
              </a:ext>
            </a:extLst>
          </p:cNvPr>
          <p:cNvSpPr txBox="1"/>
          <p:nvPr/>
        </p:nvSpPr>
        <p:spPr>
          <a:xfrm>
            <a:off x="3554581" y="3338183"/>
            <a:ext cx="9325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9BBB59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Python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8C37B9-F0B8-4F2E-8C90-6CF7EC3989F7}"/>
              </a:ext>
            </a:extLst>
          </p:cNvPr>
          <p:cNvSpPr txBox="1"/>
          <p:nvPr/>
        </p:nvSpPr>
        <p:spPr>
          <a:xfrm>
            <a:off x="7866360" y="973563"/>
            <a:ext cx="820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C++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E7646B-0A63-4D75-AD6E-23F3BAE15A43}"/>
              </a:ext>
            </a:extLst>
          </p:cNvPr>
          <p:cNvSpPr/>
          <p:nvPr/>
        </p:nvSpPr>
        <p:spPr>
          <a:xfrm>
            <a:off x="5257800" y="3015845"/>
            <a:ext cx="3429000" cy="12374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... 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6446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000" b="1" i="0" u="none" strike="noStrike" kern="1200" cap="none" spc="0" normalizeH="0" baseline="0" noProof="0" dirty="0" err="1">
                <a:ln>
                  <a:noFill/>
                </a:ln>
                <a:solidFill>
                  <a:srgbClr val="6446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...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    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(std::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... &lt;&lt; 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&lt;&lt;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"\n"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print(1,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':'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Hello"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','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"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"World!"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7199CD-C610-4165-85EF-D5EBC674D57D}"/>
              </a:ext>
            </a:extLst>
          </p:cNvPr>
          <p:cNvSpPr txBox="1"/>
          <p:nvPr/>
        </p:nvSpPr>
        <p:spPr>
          <a:xfrm>
            <a:off x="7980225" y="3015845"/>
            <a:ext cx="711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C++ 17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0A1C49-A282-46BE-9BFF-CB33D583D7CA}"/>
              </a:ext>
            </a:extLst>
          </p:cNvPr>
          <p:cNvSpPr/>
          <p:nvPr/>
        </p:nvSpPr>
        <p:spPr>
          <a:xfrm>
            <a:off x="681327" y="4411486"/>
            <a:ext cx="3786907" cy="400110"/>
          </a:xfrm>
          <a:prstGeom prst="rect">
            <a:avLst/>
          </a:prstGeom>
          <a:solidFill>
            <a:srgbClr val="F3F5D9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&lt;class 'tuple'&gt; (1, 2, 3)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&lt;class '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dict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'&gt; {'name': '</a:t>
            </a: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chris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'cool': 'yes'}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2" descr="Image result for console icon">
            <a:extLst>
              <a:ext uri="{FF2B5EF4-FFF2-40B4-BE49-F238E27FC236}">
                <a16:creationId xmlns:a16="http://schemas.microsoft.com/office/drawing/2014/main" id="{4B846D42-034A-4E6A-B458-0DDD94FFD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867" y="4462250"/>
            <a:ext cx="298581" cy="29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57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E4A7E-9F4C-4256-B241-F4E822989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Argument Magic (default values)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0130A3-F99F-4824-B514-65B74698E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80A702-178E-41A8-8A7C-2952CC5F5E26}"/>
              </a:ext>
            </a:extLst>
          </p:cNvPr>
          <p:cNvSpPr/>
          <p:nvPr/>
        </p:nvSpPr>
        <p:spPr>
          <a:xfrm>
            <a:off x="228599" y="859682"/>
            <a:ext cx="4343401" cy="38456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50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C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C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50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C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color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   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x,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y,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50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color =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"blue"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C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x;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C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y;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C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color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color;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50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x =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50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(2, 3);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50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y =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50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(2, 3,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"red"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B7E7BA-3EFF-4EE9-80BC-6B75A3D3605E}"/>
              </a:ext>
            </a:extLst>
          </p:cNvPr>
          <p:cNvSpPr txBox="1"/>
          <p:nvPr/>
        </p:nvSpPr>
        <p:spPr>
          <a:xfrm>
            <a:off x="3751560" y="859682"/>
            <a:ext cx="820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C++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C85BFD-D4F4-4406-8D6B-E9CF31F3AFF2}"/>
              </a:ext>
            </a:extLst>
          </p:cNvPr>
          <p:cNvSpPr/>
          <p:nvPr/>
        </p:nvSpPr>
        <p:spPr>
          <a:xfrm>
            <a:off x="4675630" y="1425604"/>
            <a:ext cx="4239770" cy="245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kumimoji="0" 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init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,color,x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,y=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._color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color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._x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x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._y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 = Point(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00AA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'Red'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 = Point(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00AA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'Blue'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5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 = Point(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00AA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00AA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Green'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,y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 = Point(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00AA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'Pink'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4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1E6431-C83E-4902-AF6D-EDC053B8EBD5}"/>
              </a:ext>
            </a:extLst>
          </p:cNvPr>
          <p:cNvSpPr txBox="1"/>
          <p:nvPr/>
        </p:nvSpPr>
        <p:spPr>
          <a:xfrm>
            <a:off x="8006378" y="1413650"/>
            <a:ext cx="9325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9BBB59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Python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F3DACE-C80D-4F9F-9AEB-9634FFB6304B}"/>
              </a:ext>
            </a:extLst>
          </p:cNvPr>
          <p:cNvSpPr txBox="1"/>
          <p:nvPr/>
        </p:nvSpPr>
        <p:spPr>
          <a:xfrm>
            <a:off x="6570342" y="2937230"/>
            <a:ext cx="2204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_color=‘Red’, _x=0, _y=0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B42DCD-A3CF-4C65-A5E8-286C2849A406}"/>
              </a:ext>
            </a:extLst>
          </p:cNvPr>
          <p:cNvSpPr txBox="1"/>
          <p:nvPr/>
        </p:nvSpPr>
        <p:spPr>
          <a:xfrm>
            <a:off x="6570342" y="3143423"/>
            <a:ext cx="2204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_color=‘Blue’, _x=5, _y=0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8BA7E9-B13B-49FF-A9F9-C88F8873DAED}"/>
              </a:ext>
            </a:extLst>
          </p:cNvPr>
          <p:cNvSpPr txBox="1"/>
          <p:nvPr/>
        </p:nvSpPr>
        <p:spPr>
          <a:xfrm>
            <a:off x="6570342" y="3351913"/>
            <a:ext cx="2204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_color=‘Green’, _x=0, _y=2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F50BFD-0590-42BC-B6DC-1E7409399F70}"/>
              </a:ext>
            </a:extLst>
          </p:cNvPr>
          <p:cNvSpPr txBox="1"/>
          <p:nvPr/>
        </p:nvSpPr>
        <p:spPr>
          <a:xfrm>
            <a:off x="6558587" y="3555810"/>
            <a:ext cx="2204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_color=‘Pink’, _x=3, _y=4</a:t>
            </a:r>
          </a:p>
        </p:txBody>
      </p:sp>
    </p:spTree>
    <p:extLst>
      <p:ext uri="{BB962C8B-B14F-4D97-AF65-F5344CB8AC3E}">
        <p14:creationId xmlns:p14="http://schemas.microsoft.com/office/powerpoint/2010/main" val="2081246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4DB03-7E99-45EE-A510-A0006ACF7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Overloading (C++ and Java)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F561F-7430-4F35-8555-EF6C598B5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0052" y="3005467"/>
            <a:ext cx="4114800" cy="1699883"/>
          </a:xfrm>
        </p:spPr>
        <p:txBody>
          <a:bodyPr/>
          <a:lstStyle/>
          <a:p>
            <a:r>
              <a:rPr lang="en-US" dirty="0"/>
              <a:t>Return type and Exception list doesn’t count</a:t>
            </a:r>
          </a:p>
          <a:p>
            <a:r>
              <a:rPr lang="en-US" dirty="0"/>
              <a:t>Compiler will do its best</a:t>
            </a:r>
          </a:p>
          <a:p>
            <a:r>
              <a:rPr lang="en-US" dirty="0"/>
              <a:t>Use casts to be explicit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B31CF0-1C13-44C8-8AAA-F07FF2150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7546B6A-02C6-48D8-B149-4DB8DAE627E5}"/>
              </a:ext>
            </a:extLst>
          </p:cNvPr>
          <p:cNvSpPr/>
          <p:nvPr/>
        </p:nvSpPr>
        <p:spPr>
          <a:xfrm>
            <a:off x="318052" y="716447"/>
            <a:ext cx="4253948" cy="42333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50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7F0055"/>
              </a:solidFill>
              <a:effectLst/>
              <a:uLnTx/>
              <a:uFillTx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void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sayHi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5032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name) {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"string 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name &lt;&lt; </a:t>
            </a:r>
            <a:r>
              <a:rPr kumimoji="0" 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64288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sayHi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x) {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"int 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x &lt;&lt; </a:t>
            </a:r>
            <a:r>
              <a:rPr kumimoji="0" 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64288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0;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sayHi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long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y) {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"long 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y &lt;&lt; </a:t>
            </a:r>
            <a:r>
              <a:rPr kumimoji="0" 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64288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0;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kumimoji="0" 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sayHi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x,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7F0055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y) {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"two 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x &lt;&lt;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","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y &lt;&lt; </a:t>
            </a:r>
            <a:r>
              <a:rPr kumimoji="0" 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64288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   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DD2920-9BA1-48C1-BF3B-E201B64B1DB5}"/>
              </a:ext>
            </a:extLst>
          </p:cNvPr>
          <p:cNvSpPr/>
          <p:nvPr/>
        </p:nvSpPr>
        <p:spPr>
          <a:xfrm>
            <a:off x="5302526" y="958790"/>
            <a:ext cx="2743200" cy="1664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p-&gt;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sayHi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topher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A00FF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p-&gt;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sayHi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(20);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p-&gt;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sayHi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(20L);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p-&gt;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sayHi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(20, 30);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671529-5070-4F53-BE1D-6C2DD9991836}"/>
              </a:ext>
            </a:extLst>
          </p:cNvPr>
          <p:cNvSpPr txBox="1"/>
          <p:nvPr/>
        </p:nvSpPr>
        <p:spPr>
          <a:xfrm>
            <a:off x="3870691" y="716447"/>
            <a:ext cx="711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C++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2A1ABD-97A3-4BF0-A57A-5F3DE7F57A33}"/>
              </a:ext>
            </a:extLst>
          </p:cNvPr>
          <p:cNvSpPr txBox="1"/>
          <p:nvPr/>
        </p:nvSpPr>
        <p:spPr>
          <a:xfrm>
            <a:off x="7334678" y="958790"/>
            <a:ext cx="711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C++</a:t>
            </a:r>
          </a:p>
        </p:txBody>
      </p:sp>
    </p:spTree>
    <p:extLst>
      <p:ext uri="{BB962C8B-B14F-4D97-AF65-F5344CB8AC3E}">
        <p14:creationId xmlns:p14="http://schemas.microsoft.com/office/powerpoint/2010/main" val="73347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CBE10-9A8F-4BC3-82F5-CEB41647E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 Overloading (C++)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7004B-8AC4-407A-82B0-E6EAFB180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DEF714-AE96-4766-BCA4-13B6EA0ABF4D}"/>
              </a:ext>
            </a:extLst>
          </p:cNvPr>
          <p:cNvSpPr/>
          <p:nvPr/>
        </p:nvSpPr>
        <p:spPr>
          <a:xfrm>
            <a:off x="228600" y="666751"/>
            <a:ext cx="4572000" cy="42333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addValueToXandY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value)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ret(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2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 value,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2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 value);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operator+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value)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ret(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2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 value,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en-US" sz="12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 value);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operator==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other)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other.</a:t>
            </a:r>
            <a:r>
              <a:rPr lang="en-US" sz="12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2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&amp;&amp;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other.</a:t>
            </a:r>
            <a:r>
              <a:rPr lang="en-US" sz="12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2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false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E39D5A-D858-462F-B600-8F3C5CE93F59}"/>
              </a:ext>
            </a:extLst>
          </p:cNvPr>
          <p:cNvSpPr/>
          <p:nvPr/>
        </p:nvSpPr>
        <p:spPr>
          <a:xfrm>
            <a:off x="5512428" y="1657350"/>
            <a:ext cx="2843543" cy="23903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a(1, 2);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a.addValueToXandY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(6);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b.getX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&lt;&lt; </a:t>
            </a:r>
            <a:r>
              <a:rPr lang="en-US" sz="1200" b="1" dirty="0" err="1">
                <a:solidFill>
                  <a:srgbClr val="6428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5032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 = a + 6;</a:t>
            </a: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&lt;&lt; (c == b) &lt;&lt; </a:t>
            </a:r>
            <a:r>
              <a:rPr lang="en-US" sz="1200" b="1" dirty="0" err="1">
                <a:solidFill>
                  <a:srgbClr val="6428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0F2300-8A12-4A25-A3A4-7F1A398178D7}"/>
              </a:ext>
            </a:extLst>
          </p:cNvPr>
          <p:cNvSpPr txBox="1"/>
          <p:nvPr/>
        </p:nvSpPr>
        <p:spPr>
          <a:xfrm>
            <a:off x="4089552" y="666751"/>
            <a:ext cx="711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dirty="0">
                <a:solidFill>
                  <a:schemeClr val="accent1">
                    <a:lumMod val="50000"/>
                  </a:schemeClr>
                </a:solidFill>
              </a:rPr>
              <a:t>C++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FB177A-245B-42C8-B493-5D14ED6262B8}"/>
              </a:ext>
            </a:extLst>
          </p:cNvPr>
          <p:cNvSpPr txBox="1"/>
          <p:nvPr/>
        </p:nvSpPr>
        <p:spPr>
          <a:xfrm>
            <a:off x="7644923" y="1657350"/>
            <a:ext cx="711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dirty="0">
                <a:solidFill>
                  <a:schemeClr val="accent1">
                    <a:lumMod val="50000"/>
                  </a:schemeClr>
                </a:solidFill>
              </a:rPr>
              <a:t>C++</a:t>
            </a:r>
          </a:p>
        </p:txBody>
      </p:sp>
    </p:spTree>
    <p:extLst>
      <p:ext uri="{BB962C8B-B14F-4D97-AF65-F5344CB8AC3E}">
        <p14:creationId xmlns:p14="http://schemas.microsoft.com/office/powerpoint/2010/main" val="3487129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CBE10-9A8F-4BC3-82F5-CEB41647E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 Overloading (Python)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7004B-8AC4-407A-82B0-E6EAFB180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6098F7-E6F6-4F95-88BD-DD7927402C37}"/>
              </a:ext>
            </a:extLst>
          </p:cNvPr>
          <p:cNvSpPr/>
          <p:nvPr/>
        </p:nvSpPr>
        <p:spPr>
          <a:xfrm>
            <a:off x="457200" y="865808"/>
            <a:ext cx="5029200" cy="364048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add_to_x_y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,value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ret = Point(</a:t>
            </a:r>
            <a:r>
              <a:rPr lang="en-US" sz="12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._x+value,</a:t>
            </a:r>
            <a:r>
              <a:rPr lang="en-US" sz="12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y+value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ret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__add__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,value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ret = Point(</a:t>
            </a:r>
            <a:r>
              <a:rPr lang="en-US" sz="12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._x+value,</a:t>
            </a:r>
            <a:r>
              <a:rPr lang="en-US" sz="12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y+value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ret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__eq__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,other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other._x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and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other._y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True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False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setitem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,ind,value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ind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._y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value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AECA8D-6BA4-419E-AFF5-C587CD6E6CEE}"/>
              </a:ext>
            </a:extLst>
          </p:cNvPr>
          <p:cNvSpPr/>
          <p:nvPr/>
        </p:nvSpPr>
        <p:spPr>
          <a:xfrm>
            <a:off x="5943600" y="1367659"/>
            <a:ext cx="2743200" cy="22571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 = Point(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a.add_to_x_y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5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 = a + 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5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(b == c)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24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 = 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a.get_x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(),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a.get_y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C28EE4-82D7-4DC7-8ABA-1BBA90FF44AC}"/>
              </a:ext>
            </a:extLst>
          </p:cNvPr>
          <p:cNvSpPr txBox="1"/>
          <p:nvPr/>
        </p:nvSpPr>
        <p:spPr>
          <a:xfrm>
            <a:off x="4553867" y="865808"/>
            <a:ext cx="9325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dirty="0">
                <a:solidFill>
                  <a:schemeClr val="accent3">
                    <a:lumMod val="50000"/>
                  </a:schemeClr>
                </a:solidFill>
              </a:rPr>
              <a:t>Python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9123E4-6438-4316-B26C-CCE7438A3FC4}"/>
              </a:ext>
            </a:extLst>
          </p:cNvPr>
          <p:cNvSpPr txBox="1"/>
          <p:nvPr/>
        </p:nvSpPr>
        <p:spPr>
          <a:xfrm>
            <a:off x="7754267" y="1352049"/>
            <a:ext cx="9325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dirty="0">
                <a:solidFill>
                  <a:schemeClr val="accent3">
                    <a:lumMod val="50000"/>
                  </a:schemeClr>
                </a:solidFill>
              </a:rPr>
              <a:t>Python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6967D-3430-4E1B-BF31-030BDE3FC0BC}"/>
              </a:ext>
            </a:extLst>
          </p:cNvPr>
          <p:cNvSpPr txBox="1"/>
          <p:nvPr/>
        </p:nvSpPr>
        <p:spPr>
          <a:xfrm>
            <a:off x="7148412" y="2516816"/>
            <a:ext cx="744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FALSE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C2265A-64B9-496F-BB3D-3FB992174A75}"/>
              </a:ext>
            </a:extLst>
          </p:cNvPr>
          <p:cNvSpPr txBox="1"/>
          <p:nvPr/>
        </p:nvSpPr>
        <p:spPr>
          <a:xfrm>
            <a:off x="7148412" y="2686050"/>
            <a:ext cx="744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929937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CBE10-9A8F-4BC3-82F5-CEB41647E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 Overloading (Java)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7004B-8AC4-407A-82B0-E6EAFB180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35B7B2-66A3-44D9-8927-D418D1358B39}"/>
              </a:ext>
            </a:extLst>
          </p:cNvPr>
          <p:cNvSpPr/>
          <p:nvPr/>
        </p:nvSpPr>
        <p:spPr>
          <a:xfrm>
            <a:off x="2743200" y="971550"/>
            <a:ext cx="4572000" cy="38381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boolean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equals(Point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</a:t>
            </a:r>
            <a:r>
              <a:rPr lang="en-US" sz="12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&amp;&amp;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2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false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 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"Hello"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"World"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Point(1,2);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Point(1,2);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==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"YES?"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.equals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 {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"YEEESSSS"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97CC5B-AE48-4524-97A2-D54C1A6487CE}"/>
              </a:ext>
            </a:extLst>
          </p:cNvPr>
          <p:cNvSpPr txBox="1"/>
          <p:nvPr/>
        </p:nvSpPr>
        <p:spPr>
          <a:xfrm>
            <a:off x="6832752" y="971550"/>
            <a:ext cx="4824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3950610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217D5-3E6E-41A4-95D2-4519EB37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Members (Java)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2AF0F-3CB4-46F4-AB27-A8E9B9E17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473786-DE01-4AFE-AF42-29ABB13039C1}"/>
              </a:ext>
            </a:extLst>
          </p:cNvPr>
          <p:cNvSpPr/>
          <p:nvPr/>
        </p:nvSpPr>
        <p:spPr>
          <a:xfrm>
            <a:off x="295567" y="1318611"/>
            <a:ext cx="4276433" cy="28491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0;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</a:t>
            </a:r>
            <a:r>
              <a:rPr lang="en-US" sz="12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Point()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</a:t>
            </a:r>
            <a:r>
              <a:rPr lang="en-US" sz="12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</a:t>
            </a:r>
            <a:r>
              <a:rPr lang="en-US" sz="12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+ 1;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</a:t>
            </a:r>
            <a:r>
              <a:rPr lang="en-US" sz="1200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numCreated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1E1ED5-3737-45CE-8F25-B21A44CA5A5F}"/>
              </a:ext>
            </a:extLst>
          </p:cNvPr>
          <p:cNvSpPr/>
          <p:nvPr/>
        </p:nvSpPr>
        <p:spPr>
          <a:xfrm>
            <a:off x="4800600" y="791938"/>
            <a:ext cx="3802117" cy="18619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"HERE"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Point();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Point.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getNumCreated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4660FC-F8A7-43A0-B199-71C1400EC08B}"/>
              </a:ext>
            </a:extLst>
          </p:cNvPr>
          <p:cNvSpPr txBox="1"/>
          <p:nvPr/>
        </p:nvSpPr>
        <p:spPr>
          <a:xfrm>
            <a:off x="5715000" y="2884932"/>
            <a:ext cx="1828800" cy="1708899"/>
          </a:xfrm>
          <a:prstGeom prst="rect">
            <a:avLst/>
          </a:prstGeom>
          <a:solidFill>
            <a:srgbClr val="F3F5D9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noAutofit/>
          </a:bodyPr>
          <a:lstStyle/>
          <a:p>
            <a:r>
              <a:rPr lang="en-US" sz="1400" dirty="0"/>
              <a:t>HERE</a:t>
            </a:r>
          </a:p>
          <a:p>
            <a:r>
              <a:rPr lang="en-US" sz="1400" dirty="0"/>
              <a:t>0</a:t>
            </a:r>
          </a:p>
          <a:p>
            <a:r>
              <a:rPr lang="en-US" sz="1400" dirty="0"/>
              <a:t>1</a:t>
            </a:r>
          </a:p>
          <a:p>
            <a:r>
              <a:rPr lang="en-US" sz="1400" dirty="0"/>
              <a:t>2</a:t>
            </a:r>
          </a:p>
          <a:p>
            <a:r>
              <a:rPr lang="en-US" sz="1400" dirty="0"/>
              <a:t>3</a:t>
            </a:r>
          </a:p>
          <a:p>
            <a:r>
              <a:rPr lang="en-US" sz="1400" dirty="0"/>
              <a:t>3</a:t>
            </a:r>
          </a:p>
        </p:txBody>
      </p:sp>
      <p:pic>
        <p:nvPicPr>
          <p:cNvPr id="8" name="Picture 2" descr="Image result for console icon">
            <a:extLst>
              <a:ext uri="{FF2B5EF4-FFF2-40B4-BE49-F238E27FC236}">
                <a16:creationId xmlns:a16="http://schemas.microsoft.com/office/drawing/2014/main" id="{EA8FD4F8-1E3F-4E27-8AAF-D1137E506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7898" y="2919864"/>
            <a:ext cx="298581" cy="29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15E0EC-9962-41DE-B93A-EB25676FD6CF}"/>
              </a:ext>
            </a:extLst>
          </p:cNvPr>
          <p:cNvSpPr txBox="1"/>
          <p:nvPr/>
        </p:nvSpPr>
        <p:spPr>
          <a:xfrm>
            <a:off x="4108281" y="1318611"/>
            <a:ext cx="4824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CB4BB9-0396-4588-9914-326691BC5588}"/>
              </a:ext>
            </a:extLst>
          </p:cNvPr>
          <p:cNvSpPr txBox="1"/>
          <p:nvPr/>
        </p:nvSpPr>
        <p:spPr>
          <a:xfrm>
            <a:off x="8104503" y="812022"/>
            <a:ext cx="4824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3082468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ink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29364</TotalTime>
  <Words>2040</Words>
  <Application>Microsoft Office PowerPoint</Application>
  <PresentationFormat>On-screen Show (16:9)</PresentationFormat>
  <Paragraphs>435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Calibri</vt:lpstr>
      <vt:lpstr>Consolas</vt:lpstr>
      <vt:lpstr>Palatino Linotype</vt:lpstr>
      <vt:lpstr>First Slide</vt:lpstr>
      <vt:lpstr>Additional Material</vt:lpstr>
      <vt:lpstr>Class</vt:lpstr>
      <vt:lpstr>Tinker</vt:lpstr>
      <vt:lpstr>Exercise</vt:lpstr>
      <vt:lpstr>Solution</vt:lpstr>
      <vt:lpstr>Quiz</vt:lpstr>
      <vt:lpstr>Statics and Operators</vt:lpstr>
      <vt:lpstr>See Also</vt:lpstr>
      <vt:lpstr>Argument Magic (varargs)</vt:lpstr>
      <vt:lpstr>Argument Magic (default values)</vt:lpstr>
      <vt:lpstr>Function Overloading (C++ and Java)</vt:lpstr>
      <vt:lpstr>Operator Overloading (C++)</vt:lpstr>
      <vt:lpstr>Operator Overloading (Python)</vt:lpstr>
      <vt:lpstr>Operator Overloading (Java)</vt:lpstr>
      <vt:lpstr>Static Members (Java)</vt:lpstr>
      <vt:lpstr>Static Members (C++)</vt:lpstr>
      <vt:lpstr>Static Members (Python)</vt:lpstr>
      <vt:lpstr>Alternate Syntax</vt:lpstr>
      <vt:lpstr>Alternate Syntax</vt:lpstr>
      <vt:lpstr>Tinkering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700</cp:revision>
  <cp:lastPrinted>2018-07-29T22:26:15Z</cp:lastPrinted>
  <dcterms:created xsi:type="dcterms:W3CDTF">2015-07-04T21:12:26Z</dcterms:created>
  <dcterms:modified xsi:type="dcterms:W3CDTF">2020-05-03T18:30:28Z</dcterms:modified>
</cp:coreProperties>
</file>